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22"/>
  </p:notesMasterIdLst>
  <p:sldIdLst>
    <p:sldId id="257" r:id="rId2"/>
    <p:sldId id="258" r:id="rId3"/>
    <p:sldId id="259" r:id="rId4"/>
    <p:sldId id="265" r:id="rId5"/>
    <p:sldId id="266" r:id="rId6"/>
    <p:sldId id="277" r:id="rId7"/>
    <p:sldId id="278" r:id="rId8"/>
    <p:sldId id="275" r:id="rId9"/>
    <p:sldId id="264" r:id="rId10"/>
    <p:sldId id="268" r:id="rId11"/>
    <p:sldId id="269" r:id="rId12"/>
    <p:sldId id="271" r:id="rId13"/>
    <p:sldId id="270" r:id="rId14"/>
    <p:sldId id="272" r:id="rId15"/>
    <p:sldId id="274" r:id="rId16"/>
    <p:sldId id="273" r:id="rId17"/>
    <p:sldId id="276" r:id="rId18"/>
    <p:sldId id="260" r:id="rId19"/>
    <p:sldId id="261" r:id="rId20"/>
    <p:sldId id="267"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3971" autoAdjust="0"/>
    <p:restoredTop sz="94660" autoAdjust="0"/>
  </p:normalViewPr>
  <p:slideViewPr>
    <p:cSldViewPr>
      <p:cViewPr>
        <p:scale>
          <a:sx n="51" d="100"/>
          <a:sy n="51" d="100"/>
        </p:scale>
        <p:origin x="-1992" y="-52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notesViewPr>
    <p:cSldViewPr>
      <p:cViewPr varScale="1">
        <p:scale>
          <a:sx n="56" d="100"/>
          <a:sy n="56" d="100"/>
        </p:scale>
        <p:origin x="-2838" y="-84"/>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019C654-02F9-4A97-814D-914067FAC1EF}" type="datetimeFigureOut">
              <a:rPr lang="en-US" smtClean="0"/>
              <a:pPr/>
              <a:t>24-Apr-19</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848254B-9B2C-4EE6-8F14-75FA5B9EF399}" type="slidenum">
              <a:rPr lang="en-US" smtClean="0"/>
              <a:pPr/>
              <a:t>‹#›</a:t>
            </a:fld>
            <a:endParaRPr lang="en-US" dirty="0"/>
          </a:p>
        </p:txBody>
      </p:sp>
    </p:spTree>
    <p:extLst>
      <p:ext uri="{BB962C8B-B14F-4D97-AF65-F5344CB8AC3E}">
        <p14:creationId xmlns="" xmlns:p14="http://schemas.microsoft.com/office/powerpoint/2010/main" val="2165653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48254B-9B2C-4EE6-8F14-75FA5B9EF399}" type="slidenum">
              <a:rPr lang="en-US" smtClean="0"/>
              <a:pPr/>
              <a:t>3</a:t>
            </a:fld>
            <a:endParaRPr lang="en-US" dirty="0"/>
          </a:p>
        </p:txBody>
      </p:sp>
    </p:spTree>
    <p:extLst>
      <p:ext uri="{BB962C8B-B14F-4D97-AF65-F5344CB8AC3E}">
        <p14:creationId xmlns="" xmlns:p14="http://schemas.microsoft.com/office/powerpoint/2010/main" val="2120913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223FC5A-2746-4F03-A51C-A7D7A98FF4A0}" type="datetimeFigureOut">
              <a:rPr lang="en-US" smtClean="0"/>
              <a:pPr/>
              <a:t>24-Apr-19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482836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23FC5A-2746-4F03-A51C-A7D7A98FF4A0}" type="datetimeFigureOut">
              <a:rPr lang="en-US" smtClean="0"/>
              <a:pPr/>
              <a:t>24-Apr-19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1729810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23FC5A-2746-4F03-A51C-A7D7A98FF4A0}" type="datetimeFigureOut">
              <a:rPr lang="en-US" smtClean="0"/>
              <a:pPr/>
              <a:t>24-Apr-19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616336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23FC5A-2746-4F03-A51C-A7D7A98FF4A0}" type="datetimeFigureOut">
              <a:rPr lang="en-US" smtClean="0"/>
              <a:pPr/>
              <a:t>24-Apr-19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1408844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223FC5A-2746-4F03-A51C-A7D7A98FF4A0}" type="datetimeFigureOut">
              <a:rPr lang="en-US" smtClean="0"/>
              <a:pPr/>
              <a:t>24-Apr-19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4216102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223FC5A-2746-4F03-A51C-A7D7A98FF4A0}" type="datetimeFigureOut">
              <a:rPr lang="en-US" smtClean="0"/>
              <a:pPr/>
              <a:t>24-Apr-19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493624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223FC5A-2746-4F03-A51C-A7D7A98FF4A0}" type="datetimeFigureOut">
              <a:rPr lang="en-US" smtClean="0"/>
              <a:pPr/>
              <a:t>24-Apr-19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3692662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223FC5A-2746-4F03-A51C-A7D7A98FF4A0}" type="datetimeFigureOut">
              <a:rPr lang="en-US" smtClean="0"/>
              <a:pPr/>
              <a:t>24-Apr-19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21945476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23FC5A-2746-4F03-A51C-A7D7A98FF4A0}" type="datetimeFigureOut">
              <a:rPr lang="en-US" smtClean="0"/>
              <a:pPr/>
              <a:t>24-Apr-19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29323812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23FC5A-2746-4F03-A51C-A7D7A98FF4A0}" type="datetimeFigureOut">
              <a:rPr lang="en-US" smtClean="0"/>
              <a:pPr/>
              <a:t>24-Apr-19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1133257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23FC5A-2746-4F03-A51C-A7D7A98FF4A0}" type="datetimeFigureOut">
              <a:rPr lang="en-US" smtClean="0"/>
              <a:pPr/>
              <a:t>24-Apr-19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206046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alphaModFix amt="15000"/>
            <a:lum/>
          </a:blip>
          <a:srcRect/>
          <a:stretch>
            <a:fillRect l="-7000" r="-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23FC5A-2746-4F03-A51C-A7D7A98FF4A0}" type="datetimeFigureOut">
              <a:rPr lang="en-US" smtClean="0"/>
              <a:pPr/>
              <a:t>24-Apr-19</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A44F03-57FC-489E-9327-7F54B9A982CA}" type="slidenum">
              <a:rPr lang="en-US" smtClean="0"/>
              <a:pPr/>
              <a:t>‹#›</a:t>
            </a:fld>
            <a:endParaRPr lang="en-US" dirty="0"/>
          </a:p>
        </p:txBody>
      </p:sp>
    </p:spTree>
    <p:extLst>
      <p:ext uri="{BB962C8B-B14F-4D97-AF65-F5344CB8AC3E}">
        <p14:creationId xmlns="" xmlns:p14="http://schemas.microsoft.com/office/powerpoint/2010/main" val="602683427"/>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29349"/>
            <a:ext cx="8382000" cy="9387185"/>
          </a:xfrm>
          <a:prstGeom prst="rect">
            <a:avLst/>
          </a:prstGeom>
          <a:noFill/>
        </p:spPr>
        <p:txBody>
          <a:bodyPr wrap="square" rtlCol="0">
            <a:spAutoFit/>
          </a:bodyPr>
          <a:lstStyle/>
          <a:p>
            <a:pPr algn="ctr">
              <a:lnSpc>
                <a:spcPct val="150000"/>
              </a:lnSpc>
            </a:pPr>
            <a:r>
              <a:rPr lang="en-US" sz="1600" b="1" dirty="0" smtClean="0">
                <a:latin typeface="Times New Roman" pitchFamily="18" charset="0"/>
                <a:cs typeface="Times New Roman" pitchFamily="18" charset="0"/>
              </a:rPr>
              <a:t>A</a:t>
            </a:r>
            <a:endParaRPr lang="en-US" sz="1600" dirty="0" smtClean="0">
              <a:latin typeface="Times New Roman" pitchFamily="18" charset="0"/>
              <a:cs typeface="Times New Roman" pitchFamily="18" charset="0"/>
            </a:endParaRPr>
          </a:p>
          <a:p>
            <a:pPr algn="ctr">
              <a:lnSpc>
                <a:spcPct val="150000"/>
              </a:lnSpc>
            </a:pPr>
            <a:r>
              <a:rPr lang="en-US" sz="1600" b="1" dirty="0" smtClean="0">
                <a:latin typeface="Times New Roman" pitchFamily="18" charset="0"/>
                <a:cs typeface="Times New Roman" pitchFamily="18" charset="0"/>
              </a:rPr>
              <a:t>  Power Point Presentation</a:t>
            </a:r>
          </a:p>
          <a:p>
            <a:pPr algn="ctr">
              <a:lnSpc>
                <a:spcPct val="150000"/>
              </a:lnSpc>
            </a:pPr>
            <a:r>
              <a:rPr lang="en-US" sz="1600" b="1" dirty="0" smtClean="0">
                <a:latin typeface="Times New Roman" pitchFamily="18" charset="0"/>
                <a:cs typeface="Times New Roman" pitchFamily="18" charset="0"/>
              </a:rPr>
              <a:t>Of</a:t>
            </a:r>
          </a:p>
          <a:p>
            <a:pPr algn="ctr">
              <a:lnSpc>
                <a:spcPct val="150000"/>
              </a:lnSpc>
            </a:pPr>
            <a:r>
              <a:rPr lang="en-US" sz="1600" b="1" dirty="0" smtClean="0">
                <a:latin typeface="Times New Roman" pitchFamily="18" charset="0"/>
                <a:cs typeface="Times New Roman" pitchFamily="18" charset="0"/>
              </a:rPr>
              <a:t> Major Project</a:t>
            </a:r>
          </a:p>
          <a:p>
            <a:pPr algn="ctr">
              <a:lnSpc>
                <a:spcPct val="150000"/>
              </a:lnSpc>
            </a:pPr>
            <a:r>
              <a:rPr lang="en-US" sz="1600" b="1" dirty="0" smtClean="0">
                <a:latin typeface="Times New Roman" pitchFamily="18" charset="0"/>
                <a:cs typeface="Times New Roman" pitchFamily="18" charset="0"/>
              </a:rPr>
              <a:t>  On</a:t>
            </a:r>
            <a:endParaRPr lang="en-US" sz="1600" dirty="0" smtClean="0">
              <a:latin typeface="Times New Roman" pitchFamily="18" charset="0"/>
              <a:cs typeface="Times New Roman" pitchFamily="18" charset="0"/>
            </a:endParaRPr>
          </a:p>
          <a:p>
            <a:pPr algn="ctr">
              <a:lnSpc>
                <a:spcPct val="150000"/>
              </a:lnSpc>
            </a:pPr>
            <a:r>
              <a:rPr lang="en-US" sz="2000" b="1" i="1" dirty="0" smtClean="0">
                <a:latin typeface="Times New Roman" pitchFamily="18" charset="0"/>
                <a:cs typeface="Times New Roman" pitchFamily="18" charset="0"/>
              </a:rPr>
              <a:t>“BOOK MY MEAL”</a:t>
            </a:r>
          </a:p>
          <a:p>
            <a:pPr algn="ctr">
              <a:lnSpc>
                <a:spcPct val="150000"/>
              </a:lnSpc>
            </a:pPr>
            <a:endParaRPr lang="en-US" sz="2000" dirty="0" smtClean="0">
              <a:latin typeface="Times New Roman" pitchFamily="18" charset="0"/>
              <a:cs typeface="Times New Roman" pitchFamily="18" charset="0"/>
            </a:endParaRPr>
          </a:p>
          <a:p>
            <a:endParaRPr lang="en-US" dirty="0" smtClean="0">
              <a:latin typeface="Times New Roman" pitchFamily="18" charset="0"/>
              <a:cs typeface="Times New Roman" pitchFamily="18" charset="0"/>
            </a:endParaRPr>
          </a:p>
          <a:p>
            <a:endParaRPr lang="en-US" dirty="0" smtClean="0">
              <a:latin typeface="Times New Roman" pitchFamily="18" charset="0"/>
              <a:cs typeface="Times New Roman" pitchFamily="18" charset="0"/>
            </a:endParaRPr>
          </a:p>
          <a:p>
            <a:endParaRPr lang="en-US" dirty="0">
              <a:latin typeface="Times New Roman" pitchFamily="18" charset="0"/>
              <a:cs typeface="Times New Roman" pitchFamily="18" charset="0"/>
            </a:endParaRPr>
          </a:p>
          <a:p>
            <a:r>
              <a:rPr lang="en-US" dirty="0" smtClean="0">
                <a:latin typeface="Times New Roman" pitchFamily="18" charset="0"/>
                <a:cs typeface="Times New Roman" pitchFamily="18" charset="0"/>
              </a:rPr>
              <a:t>		</a:t>
            </a:r>
            <a:r>
              <a:rPr lang="en-US" b="1" dirty="0">
                <a:latin typeface="Times New Roman" pitchFamily="18" charset="0"/>
                <a:cs typeface="Times New Roman" pitchFamily="18" charset="0"/>
              </a:rPr>
              <a:t>Department of Computer Science and Technology </a:t>
            </a:r>
            <a:endParaRPr lang="en-US" b="1" dirty="0" smtClean="0">
              <a:latin typeface="Times New Roman" pitchFamily="18" charset="0"/>
              <a:cs typeface="Times New Roman" pitchFamily="18" charset="0"/>
            </a:endParaRPr>
          </a:p>
          <a:p>
            <a:r>
              <a:rPr lang="en-US" b="1" dirty="0" smtClean="0"/>
              <a:t>                                              SCOPE COLLEGE OF ENGINEERING</a:t>
            </a:r>
            <a:endParaRPr lang="en-US" dirty="0" smtClean="0"/>
          </a:p>
          <a:p>
            <a:r>
              <a:rPr lang="en-US" b="1" dirty="0" smtClean="0"/>
              <a:t>                                                         BHOPAL (M.P.)-462021</a:t>
            </a:r>
            <a:endParaRPr lang="en-US" dirty="0" smtClean="0"/>
          </a:p>
          <a:p>
            <a:endParaRPr lang="en-US" b="1" dirty="0" smtClean="0">
              <a:latin typeface="Times New Roman" pitchFamily="18" charset="0"/>
              <a:cs typeface="Times New Roman" pitchFamily="18" charset="0"/>
            </a:endParaRPr>
          </a:p>
          <a:p>
            <a:r>
              <a:rPr lang="en-US" dirty="0">
                <a:latin typeface="Times New Roman" pitchFamily="18" charset="0"/>
                <a:cs typeface="Times New Roman" pitchFamily="18" charset="0"/>
              </a:rPr>
              <a:t>	</a:t>
            </a:r>
            <a:r>
              <a:rPr lang="en-US" dirty="0" smtClean="0">
                <a:latin typeface="Times New Roman" pitchFamily="18" charset="0"/>
                <a:cs typeface="Times New Roman" pitchFamily="18" charset="0"/>
              </a:rPr>
              <a:t>			</a:t>
            </a:r>
            <a:r>
              <a:rPr lang="en-US" b="1" dirty="0" smtClean="0">
                <a:latin typeface="Times New Roman" pitchFamily="18" charset="0"/>
                <a:cs typeface="Times New Roman" pitchFamily="18" charset="0"/>
              </a:rPr>
              <a:t>Submitted By:-</a:t>
            </a:r>
          </a:p>
          <a:p>
            <a:pPr algn="ctr"/>
            <a:r>
              <a:rPr lang="en-US" dirty="0">
                <a:latin typeface="Times New Roman" pitchFamily="18" charset="0"/>
                <a:cs typeface="Times New Roman" pitchFamily="18" charset="0"/>
              </a:rPr>
              <a:t> </a:t>
            </a:r>
            <a:r>
              <a:rPr lang="en-US" dirty="0" smtClean="0">
                <a:latin typeface="Times New Roman" pitchFamily="18" charset="0"/>
                <a:cs typeface="Times New Roman" pitchFamily="18" charset="0"/>
              </a:rPr>
              <a:t>       SHIVAM CHOURASIYA</a:t>
            </a:r>
          </a:p>
          <a:p>
            <a:r>
              <a:rPr lang="en-US" dirty="0">
                <a:latin typeface="Times New Roman" pitchFamily="18" charset="0"/>
                <a:cs typeface="Times New Roman" pitchFamily="18" charset="0"/>
              </a:rPr>
              <a:t>	</a:t>
            </a:r>
            <a:r>
              <a:rPr lang="en-US" dirty="0" smtClean="0">
                <a:latin typeface="Times New Roman" pitchFamily="18" charset="0"/>
                <a:cs typeface="Times New Roman" pitchFamily="18" charset="0"/>
              </a:rPr>
              <a:t>		              (0121CA173D08)</a:t>
            </a:r>
            <a:endParaRPr lang="en-US" dirty="0">
              <a:latin typeface="Times New Roman" pitchFamily="18" charset="0"/>
              <a:cs typeface="Times New Roman" pitchFamily="18" charset="0"/>
            </a:endParaRPr>
          </a:p>
          <a:p>
            <a:r>
              <a:rPr lang="en-US" dirty="0" smtClean="0">
                <a:latin typeface="Times New Roman" pitchFamily="18" charset="0"/>
                <a:cs typeface="Times New Roman" pitchFamily="18" charset="0"/>
              </a:rPr>
              <a:t>			</a:t>
            </a:r>
            <a:r>
              <a:rPr lang="en-US" dirty="0">
                <a:latin typeface="Times New Roman" pitchFamily="18" charset="0"/>
                <a:cs typeface="Times New Roman" pitchFamily="18" charset="0"/>
              </a:rPr>
              <a:t> </a:t>
            </a:r>
            <a:r>
              <a:rPr lang="en-US" dirty="0" smtClean="0">
                <a:latin typeface="Times New Roman" pitchFamily="18" charset="0"/>
                <a:cs typeface="Times New Roman" pitchFamily="18" charset="0"/>
              </a:rPr>
              <a:t>            M.C.A  VIth Sem</a:t>
            </a:r>
          </a:p>
          <a:p>
            <a:r>
              <a:rPr lang="en-US" sz="2000" b="1" dirty="0" smtClean="0">
                <a:latin typeface="Times New Roman" pitchFamily="18" charset="0"/>
                <a:cs typeface="Times New Roman" pitchFamily="18" charset="0"/>
              </a:rPr>
              <a:t>         Project Approved By:                  	            Submitted To:</a:t>
            </a:r>
          </a:p>
          <a:p>
            <a:r>
              <a:rPr lang="en-US" sz="2000" b="1" cap="small" dirty="0" smtClean="0"/>
              <a:t>           </a:t>
            </a:r>
            <a:r>
              <a:rPr lang="en-US" sz="2000" b="1" cap="small" dirty="0" err="1" smtClean="0"/>
              <a:t>mr.</a:t>
            </a:r>
            <a:r>
              <a:rPr lang="en-US" sz="2000" b="1" cap="small" dirty="0" smtClean="0"/>
              <a:t> </a:t>
            </a:r>
            <a:r>
              <a:rPr lang="en-US" sz="2000" b="1" cap="small" dirty="0" err="1" smtClean="0"/>
              <a:t>vinod</a:t>
            </a:r>
            <a:r>
              <a:rPr lang="en-US" sz="2000" b="1" cap="small" dirty="0" smtClean="0"/>
              <a:t> </a:t>
            </a:r>
            <a:r>
              <a:rPr lang="en-US" sz="2000" b="1" cap="small" dirty="0" err="1" smtClean="0"/>
              <a:t>sharma</a:t>
            </a:r>
            <a:r>
              <a:rPr lang="en-US" sz="2000" b="1" cap="small" dirty="0" smtClean="0"/>
              <a:t>	 </a:t>
            </a:r>
            <a:r>
              <a:rPr lang="en-US" sz="2000" dirty="0" smtClean="0">
                <a:cs typeface="Times New Roman" pitchFamily="18" charset="0"/>
              </a:rPr>
              <a:t>	</a:t>
            </a:r>
            <a:r>
              <a:rPr lang="en-US" sz="2000" dirty="0">
                <a:cs typeface="Times New Roman" pitchFamily="18" charset="0"/>
              </a:rPr>
              <a:t>	 </a:t>
            </a:r>
            <a:r>
              <a:rPr lang="en-US" sz="2000" dirty="0" smtClean="0">
                <a:cs typeface="Times New Roman" pitchFamily="18" charset="0"/>
              </a:rPr>
              <a:t>             </a:t>
            </a:r>
            <a:r>
              <a:rPr lang="en-US" sz="2000" b="1" cap="small" dirty="0" err="1" smtClean="0"/>
              <a:t>mr.</a:t>
            </a:r>
            <a:r>
              <a:rPr lang="en-US" sz="2000" b="1" cap="small" dirty="0" smtClean="0"/>
              <a:t> </a:t>
            </a:r>
            <a:r>
              <a:rPr lang="en-US" sz="2000" b="1" cap="small" dirty="0" err="1" smtClean="0"/>
              <a:t>vinod</a:t>
            </a:r>
            <a:r>
              <a:rPr lang="en-US" sz="2000" b="1" cap="small" dirty="0" smtClean="0"/>
              <a:t> </a:t>
            </a:r>
            <a:r>
              <a:rPr lang="en-US" sz="2000" b="1" cap="small" dirty="0" err="1" smtClean="0"/>
              <a:t>sharma</a:t>
            </a:r>
            <a:endParaRPr lang="en-US" sz="2000" b="1" cap="small" dirty="0" smtClean="0"/>
          </a:p>
          <a:p>
            <a:r>
              <a:rPr lang="en-US" sz="2000" dirty="0" smtClean="0">
                <a:cs typeface="Times New Roman" pitchFamily="18" charset="0"/>
              </a:rPr>
              <a:t>         (Head of Department)	                               (Assistant Prof.)	</a:t>
            </a:r>
          </a:p>
          <a:p>
            <a:r>
              <a:rPr lang="en-US" sz="2000" b="1" dirty="0" smtClean="0">
                <a:cs typeface="Times New Roman" pitchFamily="18" charset="0"/>
              </a:rPr>
              <a:t>		</a:t>
            </a:r>
            <a:r>
              <a:rPr lang="en-US" dirty="0" smtClean="0">
                <a:cs typeface="Times New Roman" pitchFamily="18" charset="0"/>
              </a:rPr>
              <a:t>						</a:t>
            </a:r>
            <a:r>
              <a:rPr lang="en-US" dirty="0" smtClean="0">
                <a:latin typeface="Times New Roman" pitchFamily="18" charset="0"/>
                <a:cs typeface="Times New Roman" pitchFamily="18" charset="0"/>
              </a:rPr>
              <a:t>			</a:t>
            </a:r>
          </a:p>
          <a:p>
            <a:r>
              <a:rPr lang="en-US" b="1" dirty="0" smtClean="0">
                <a:latin typeface="Times New Roman" pitchFamily="18" charset="0"/>
                <a:cs typeface="Times New Roman" pitchFamily="18" charset="0"/>
              </a:rPr>
              <a:t>                    </a:t>
            </a:r>
            <a:endParaRPr lang="en-US" b="1" dirty="0" smtClean="0"/>
          </a:p>
          <a:p>
            <a:r>
              <a:rPr lang="en-US" b="1" dirty="0" smtClean="0"/>
              <a:t>                           </a:t>
            </a:r>
          </a:p>
          <a:p>
            <a:endParaRPr lang="en-US" b="1" dirty="0"/>
          </a:p>
          <a:p>
            <a:endParaRPr lang="en-US" b="1" dirty="0" smtClean="0"/>
          </a:p>
          <a:p>
            <a:endParaRPr lang="en-US" b="1" dirty="0"/>
          </a:p>
          <a:p>
            <a:r>
              <a:rPr lang="en-US" b="1" dirty="0" smtClean="0"/>
              <a:t>                 </a:t>
            </a:r>
            <a:endParaRPr lang="en-US" dirty="0"/>
          </a:p>
        </p:txBody>
      </p:sp>
      <p:pic>
        <p:nvPicPr>
          <p:cNvPr id="4" name="Picture 3"/>
          <p:cNvPicPr/>
          <p:nvPr/>
        </p:nvPicPr>
        <p:blipFill>
          <a:blip r:embed="rId2" cstate="print"/>
          <a:srcRect/>
          <a:stretch>
            <a:fillRect/>
          </a:stretch>
        </p:blipFill>
        <p:spPr bwMode="auto">
          <a:xfrm>
            <a:off x="3962400" y="2438400"/>
            <a:ext cx="1288597" cy="1110342"/>
          </a:xfrm>
          <a:prstGeom prst="rect">
            <a:avLst/>
          </a:prstGeom>
          <a:noFill/>
          <a:ln w="9525">
            <a:noFill/>
            <a:miter lim="800000"/>
            <a:headEnd/>
            <a:tailEnd/>
          </a:ln>
        </p:spPr>
      </p:pic>
    </p:spTree>
    <p:extLst>
      <p:ext uri="{BB962C8B-B14F-4D97-AF65-F5344CB8AC3E}">
        <p14:creationId xmlns="" xmlns:p14="http://schemas.microsoft.com/office/powerpoint/2010/main" val="21595359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a:stretch>
            <a:fillRect/>
          </a:stretch>
        </p:blipFill>
        <p:spPr bwMode="auto">
          <a:xfrm>
            <a:off x="304800" y="1447800"/>
            <a:ext cx="8557146" cy="5029200"/>
          </a:xfrm>
          <a:prstGeom prst="rect">
            <a:avLst/>
          </a:prstGeom>
          <a:noFill/>
          <a:ln w="9525">
            <a:noFill/>
            <a:miter lim="800000"/>
            <a:headEnd/>
            <a:tailEnd/>
          </a:ln>
          <a:effectLst/>
        </p:spPr>
      </p:pic>
      <p:sp>
        <p:nvSpPr>
          <p:cNvPr id="4" name="TextBox 3"/>
          <p:cNvSpPr txBox="1"/>
          <p:nvPr/>
        </p:nvSpPr>
        <p:spPr>
          <a:xfrm>
            <a:off x="2438400" y="457200"/>
            <a:ext cx="4170116" cy="769441"/>
          </a:xfrm>
          <a:prstGeom prst="rect">
            <a:avLst/>
          </a:prstGeom>
          <a:noFill/>
        </p:spPr>
        <p:txBody>
          <a:bodyPr wrap="none" rtlCol="0">
            <a:spAutoFit/>
          </a:bodyPr>
          <a:lstStyle/>
          <a:p>
            <a:r>
              <a:rPr lang="en-US" sz="4400" b="1" dirty="0" smtClean="0"/>
              <a:t>FOOD CATEGORY</a:t>
            </a:r>
            <a:endParaRPr lang="en-US" sz="4400" b="1" dirty="0"/>
          </a:p>
        </p:txBody>
      </p:sp>
    </p:spTree>
    <p:extLst>
      <p:ext uri="{BB962C8B-B14F-4D97-AF65-F5344CB8AC3E}">
        <p14:creationId xmlns="" xmlns:p14="http://schemas.microsoft.com/office/powerpoint/2010/main" val="36056242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srcRect/>
          <a:stretch>
            <a:fillRect/>
          </a:stretch>
        </p:blipFill>
        <p:spPr bwMode="auto">
          <a:xfrm>
            <a:off x="228600" y="1676400"/>
            <a:ext cx="8674100" cy="4876800"/>
          </a:xfrm>
          <a:prstGeom prst="rect">
            <a:avLst/>
          </a:prstGeom>
          <a:noFill/>
          <a:ln w="9525">
            <a:noFill/>
            <a:miter lim="800000"/>
            <a:headEnd/>
            <a:tailEnd/>
          </a:ln>
          <a:effectLst/>
        </p:spPr>
      </p:pic>
      <p:sp>
        <p:nvSpPr>
          <p:cNvPr id="4" name="Rectangle 3"/>
          <p:cNvSpPr/>
          <p:nvPr/>
        </p:nvSpPr>
        <p:spPr>
          <a:xfrm>
            <a:off x="3429000" y="762000"/>
            <a:ext cx="3810000" cy="707886"/>
          </a:xfrm>
          <a:prstGeom prst="rect">
            <a:avLst/>
          </a:prstGeom>
        </p:spPr>
        <p:txBody>
          <a:bodyPr wrap="square">
            <a:spAutoFit/>
          </a:bodyPr>
          <a:lstStyle/>
          <a:p>
            <a:r>
              <a:rPr lang="en-US" sz="4000" b="1" dirty="0" smtClean="0"/>
              <a:t>MENU</a:t>
            </a:r>
            <a:endParaRPr lang="en-US" sz="4000" b="1"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srcRect/>
          <a:stretch>
            <a:fillRect/>
          </a:stretch>
        </p:blipFill>
        <p:spPr bwMode="auto">
          <a:xfrm>
            <a:off x="304800" y="1676400"/>
            <a:ext cx="8555436" cy="4810084"/>
          </a:xfrm>
          <a:prstGeom prst="rect">
            <a:avLst/>
          </a:prstGeom>
          <a:noFill/>
          <a:ln w="9525">
            <a:noFill/>
            <a:miter lim="800000"/>
            <a:headEnd/>
            <a:tailEnd/>
          </a:ln>
          <a:effectLst/>
        </p:spPr>
      </p:pic>
      <p:sp>
        <p:nvSpPr>
          <p:cNvPr id="3" name="TextBox 2"/>
          <p:cNvSpPr txBox="1"/>
          <p:nvPr/>
        </p:nvSpPr>
        <p:spPr>
          <a:xfrm>
            <a:off x="2590800" y="762000"/>
            <a:ext cx="4121193" cy="769441"/>
          </a:xfrm>
          <a:prstGeom prst="rect">
            <a:avLst/>
          </a:prstGeom>
          <a:noFill/>
        </p:spPr>
        <p:txBody>
          <a:bodyPr wrap="none" rtlCol="0">
            <a:spAutoFit/>
          </a:bodyPr>
          <a:lstStyle/>
          <a:p>
            <a:r>
              <a:rPr lang="en-US" sz="4400" b="1" dirty="0" smtClean="0"/>
              <a:t>FOOD PACKAGES</a:t>
            </a:r>
            <a:endParaRPr lang="en-US" sz="4400" b="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srcRect/>
          <a:stretch>
            <a:fillRect/>
          </a:stretch>
        </p:blipFill>
        <p:spPr bwMode="auto">
          <a:xfrm>
            <a:off x="304800" y="1752600"/>
            <a:ext cx="8534401" cy="4798257"/>
          </a:xfrm>
          <a:prstGeom prst="rect">
            <a:avLst/>
          </a:prstGeom>
          <a:noFill/>
          <a:ln w="9525">
            <a:noFill/>
            <a:miter lim="800000"/>
            <a:headEnd/>
            <a:tailEnd/>
          </a:ln>
          <a:effectLst/>
        </p:spPr>
      </p:pic>
      <p:sp>
        <p:nvSpPr>
          <p:cNvPr id="3" name="TextBox 2"/>
          <p:cNvSpPr txBox="1"/>
          <p:nvPr/>
        </p:nvSpPr>
        <p:spPr>
          <a:xfrm>
            <a:off x="3581400" y="762000"/>
            <a:ext cx="1717137" cy="707886"/>
          </a:xfrm>
          <a:prstGeom prst="rect">
            <a:avLst/>
          </a:prstGeom>
          <a:noFill/>
        </p:spPr>
        <p:txBody>
          <a:bodyPr wrap="none" rtlCol="0">
            <a:spAutoFit/>
          </a:bodyPr>
          <a:lstStyle/>
          <a:p>
            <a:r>
              <a:rPr lang="en-US" sz="4000" b="1" dirty="0" smtClean="0"/>
              <a:t>ABOUT</a:t>
            </a:r>
            <a:endParaRPr lang="en-US" sz="4000" b="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srcRect/>
          <a:stretch>
            <a:fillRect/>
          </a:stretch>
        </p:blipFill>
        <p:spPr bwMode="auto">
          <a:xfrm>
            <a:off x="304800" y="1752600"/>
            <a:ext cx="8538568" cy="4800600"/>
          </a:xfrm>
          <a:prstGeom prst="rect">
            <a:avLst/>
          </a:prstGeom>
          <a:noFill/>
          <a:ln w="9525">
            <a:noFill/>
            <a:miter lim="800000"/>
            <a:headEnd/>
            <a:tailEnd/>
          </a:ln>
          <a:effectLst/>
        </p:spPr>
      </p:pic>
      <p:sp>
        <p:nvSpPr>
          <p:cNvPr id="3" name="TextBox 2"/>
          <p:cNvSpPr txBox="1"/>
          <p:nvPr/>
        </p:nvSpPr>
        <p:spPr>
          <a:xfrm>
            <a:off x="2743200" y="762000"/>
            <a:ext cx="3144387" cy="769441"/>
          </a:xfrm>
          <a:prstGeom prst="rect">
            <a:avLst/>
          </a:prstGeom>
          <a:noFill/>
        </p:spPr>
        <p:txBody>
          <a:bodyPr wrap="none" rtlCol="0">
            <a:spAutoFit/>
          </a:bodyPr>
          <a:lstStyle/>
          <a:p>
            <a:r>
              <a:rPr lang="en-US" sz="4400" b="1" dirty="0" smtClean="0"/>
              <a:t>CONTACT US</a:t>
            </a:r>
            <a:endParaRPr lang="en-US" sz="4400" b="1"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srcRect/>
          <a:stretch>
            <a:fillRect/>
          </a:stretch>
        </p:blipFill>
        <p:spPr bwMode="auto">
          <a:xfrm>
            <a:off x="304800" y="1600200"/>
            <a:ext cx="8538567" cy="5029200"/>
          </a:xfrm>
          <a:prstGeom prst="rect">
            <a:avLst/>
          </a:prstGeom>
          <a:noFill/>
          <a:ln w="9525">
            <a:noFill/>
            <a:miter lim="800000"/>
            <a:headEnd/>
            <a:tailEnd/>
          </a:ln>
          <a:effectLst/>
        </p:spPr>
      </p:pic>
      <p:sp>
        <p:nvSpPr>
          <p:cNvPr id="5" name="TextBox 4"/>
          <p:cNvSpPr txBox="1"/>
          <p:nvPr/>
        </p:nvSpPr>
        <p:spPr>
          <a:xfrm>
            <a:off x="3276600" y="533400"/>
            <a:ext cx="2271776" cy="830997"/>
          </a:xfrm>
          <a:prstGeom prst="rect">
            <a:avLst/>
          </a:prstGeom>
          <a:noFill/>
        </p:spPr>
        <p:txBody>
          <a:bodyPr wrap="none" rtlCol="0">
            <a:spAutoFit/>
          </a:bodyPr>
          <a:lstStyle/>
          <a:p>
            <a:r>
              <a:rPr lang="en-US" sz="4800" b="1" dirty="0" smtClean="0"/>
              <a:t>SIGN US</a:t>
            </a:r>
            <a:endParaRPr lang="en-US" sz="4800" b="1"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srcRect/>
          <a:stretch>
            <a:fillRect/>
          </a:stretch>
        </p:blipFill>
        <p:spPr bwMode="auto">
          <a:xfrm>
            <a:off x="228600" y="1676400"/>
            <a:ext cx="8674100" cy="4876800"/>
          </a:xfrm>
          <a:prstGeom prst="rect">
            <a:avLst/>
          </a:prstGeom>
          <a:noFill/>
          <a:ln w="9525">
            <a:noFill/>
            <a:miter lim="800000"/>
            <a:headEnd/>
            <a:tailEnd/>
          </a:ln>
          <a:effectLst/>
        </p:spPr>
      </p:pic>
      <p:sp>
        <p:nvSpPr>
          <p:cNvPr id="4" name="TextBox 3"/>
          <p:cNvSpPr txBox="1"/>
          <p:nvPr/>
        </p:nvSpPr>
        <p:spPr>
          <a:xfrm>
            <a:off x="3200400" y="762000"/>
            <a:ext cx="2057400" cy="769441"/>
          </a:xfrm>
          <a:prstGeom prst="rect">
            <a:avLst/>
          </a:prstGeom>
          <a:noFill/>
        </p:spPr>
        <p:txBody>
          <a:bodyPr wrap="square" rtlCol="0">
            <a:spAutoFit/>
          </a:bodyPr>
          <a:lstStyle/>
          <a:p>
            <a:r>
              <a:rPr lang="en-US" sz="4400" b="1" dirty="0" smtClean="0"/>
              <a:t>LOGIN</a:t>
            </a:r>
            <a:endParaRPr lang="en-US" sz="4400" b="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srcRect/>
          <a:stretch>
            <a:fillRect/>
          </a:stretch>
        </p:blipFill>
        <p:spPr bwMode="auto">
          <a:xfrm>
            <a:off x="152400" y="1752600"/>
            <a:ext cx="8809633" cy="4953000"/>
          </a:xfrm>
          <a:prstGeom prst="rect">
            <a:avLst/>
          </a:prstGeom>
          <a:noFill/>
          <a:ln w="9525">
            <a:noFill/>
            <a:miter lim="800000"/>
            <a:headEnd/>
            <a:tailEnd/>
          </a:ln>
          <a:effectLst/>
        </p:spPr>
      </p:pic>
      <p:sp>
        <p:nvSpPr>
          <p:cNvPr id="3" name="TextBox 2"/>
          <p:cNvSpPr txBox="1"/>
          <p:nvPr/>
        </p:nvSpPr>
        <p:spPr>
          <a:xfrm>
            <a:off x="1905000" y="685800"/>
            <a:ext cx="5507918" cy="923330"/>
          </a:xfrm>
          <a:prstGeom prst="rect">
            <a:avLst/>
          </a:prstGeom>
          <a:noFill/>
        </p:spPr>
        <p:txBody>
          <a:bodyPr wrap="none" rtlCol="0">
            <a:spAutoFit/>
          </a:bodyPr>
          <a:lstStyle/>
          <a:p>
            <a:r>
              <a:rPr lang="en-US" sz="5400" b="1" dirty="0" smtClean="0"/>
              <a:t>DATA BASE TABLES</a:t>
            </a:r>
            <a:endParaRPr lang="en-US" sz="5400" b="1"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0746" y="59363"/>
            <a:ext cx="8305800" cy="550238"/>
          </a:xfrm>
        </p:spPr>
        <p:txBody>
          <a:bodyPr>
            <a:normAutofit fontScale="90000"/>
          </a:bodyPr>
          <a:lstStyle/>
          <a:p>
            <a:pPr algn="ctr"/>
            <a:r>
              <a:rPr lang="en-US" sz="4400" b="1" dirty="0" smtClean="0">
                <a:solidFill>
                  <a:schemeClr val="tx1"/>
                </a:solidFill>
                <a:latin typeface="Times New Roman" pitchFamily="18" charset="0"/>
                <a:cs typeface="Times New Roman" pitchFamily="18" charset="0"/>
              </a:rPr>
              <a:t>ADVANTAGES</a:t>
            </a:r>
            <a:endParaRPr lang="en-US" sz="4400" b="1" dirty="0">
              <a:solidFill>
                <a:schemeClr val="tx1"/>
              </a:solidFill>
              <a:latin typeface="Times New Roman" pitchFamily="18" charset="0"/>
              <a:cs typeface="Times New Roman" pitchFamily="18" charset="0"/>
            </a:endParaRPr>
          </a:p>
        </p:txBody>
      </p:sp>
      <p:sp>
        <p:nvSpPr>
          <p:cNvPr id="3" name="TextBox 2"/>
          <p:cNvSpPr txBox="1"/>
          <p:nvPr/>
        </p:nvSpPr>
        <p:spPr>
          <a:xfrm>
            <a:off x="838200" y="609600"/>
            <a:ext cx="7543800" cy="307992006"/>
          </a:xfrm>
          <a:prstGeom prst="rect">
            <a:avLst/>
          </a:prstGeom>
          <a:noFill/>
        </p:spPr>
        <p:txBody>
          <a:bodyPr wrap="square" rtlCol="0">
            <a:spAutoFit/>
          </a:bodyPr>
          <a:lstStyle/>
          <a:p>
            <a:endParaRPr lang="en-US" sz="2800" dirty="0" smtClean="0">
              <a:latin typeface="Times New Roman" pitchFamily="18" charset="0"/>
              <a:cs typeface="Times New Roman" pitchFamily="18" charset="0"/>
            </a:endParaRPr>
          </a:p>
          <a:p>
            <a:pPr>
              <a:lnSpc>
                <a:spcPct val="150000"/>
              </a:lnSpc>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a:p>
            <a:pPr marL="342900" indent="-342900">
              <a:lnSpc>
                <a:spcPct val="150000"/>
              </a:lnSpc>
              <a:buFont typeface="+mj-lt"/>
              <a:buAutoNum type="arabicParenR"/>
            </a:pPr>
            <a:endParaRPr lang="en-US" sz="2400" dirty="0">
              <a:latin typeface="Times New Roman" pitchFamily="18" charset="0"/>
              <a:cs typeface="Times New Roman" pitchFamily="18" charset="0"/>
            </a:endParaRPr>
          </a:p>
          <a:p>
            <a:pPr marL="342900" indent="-342900">
              <a:lnSpc>
                <a:spcPct val="150000"/>
              </a:lnSpc>
              <a:buFont typeface="+mj-lt"/>
              <a:buAutoNum type="arabicParenR"/>
            </a:pPr>
            <a:endParaRPr lang="en-US" sz="2400" dirty="0" smtClean="0">
              <a:latin typeface="Times New Roman" pitchFamily="18" charset="0"/>
              <a:cs typeface="Times New Roman" pitchFamily="18" charset="0"/>
            </a:endParaRPr>
          </a:p>
        </p:txBody>
      </p:sp>
      <p:sp>
        <p:nvSpPr>
          <p:cNvPr id="4" name="TextBox 3"/>
          <p:cNvSpPr txBox="1"/>
          <p:nvPr/>
        </p:nvSpPr>
        <p:spPr>
          <a:xfrm>
            <a:off x="609600" y="602819"/>
            <a:ext cx="7315200" cy="5632311"/>
          </a:xfrm>
          <a:prstGeom prst="rect">
            <a:avLst/>
          </a:prstGeom>
          <a:noFill/>
        </p:spPr>
        <p:txBody>
          <a:bodyPr wrap="square" rtlCol="0">
            <a:spAutoFit/>
          </a:bodyPr>
          <a:lstStyle/>
          <a:p>
            <a:pPr algn="just">
              <a:lnSpc>
                <a:spcPct val="150000"/>
              </a:lnSpc>
            </a:pPr>
            <a:r>
              <a:rPr lang="en-US" sz="2400" dirty="0">
                <a:latin typeface="Times New Roman" pitchFamily="18" charset="0"/>
                <a:cs typeface="Times New Roman" pitchFamily="18" charset="0"/>
              </a:rPr>
              <a:t>The main advantages of this project are as follows:-</a:t>
            </a:r>
          </a:p>
          <a:p>
            <a:pPr marL="342900" indent="-342900" algn="just">
              <a:lnSpc>
                <a:spcPct val="150000"/>
              </a:lnSpc>
              <a:buFont typeface="+mj-lt"/>
              <a:buAutoNum type="arabicParenR"/>
            </a:pPr>
            <a:r>
              <a:rPr lang="en-US" sz="2400" dirty="0">
                <a:latin typeface="Times New Roman" pitchFamily="18" charset="0"/>
                <a:cs typeface="Times New Roman" pitchFamily="18" charset="0"/>
              </a:rPr>
              <a:t>To provide the healthy food packages to our  customers.</a:t>
            </a:r>
          </a:p>
          <a:p>
            <a:pPr marL="342900" indent="-342900" algn="just">
              <a:lnSpc>
                <a:spcPct val="150000"/>
              </a:lnSpc>
              <a:buFont typeface="+mj-lt"/>
              <a:buAutoNum type="arabicParenR"/>
            </a:pPr>
            <a:r>
              <a:rPr lang="en-US" sz="2400" dirty="0">
                <a:latin typeface="Times New Roman" pitchFamily="18" charset="0"/>
                <a:cs typeface="Times New Roman" pitchFamily="18" charset="0"/>
              </a:rPr>
              <a:t>And the customers can get the food on their scheduled time </a:t>
            </a:r>
            <a:r>
              <a:rPr lang="en-US" sz="2400" dirty="0" smtClean="0">
                <a:latin typeface="Times New Roman" pitchFamily="18" charset="0"/>
                <a:cs typeface="Times New Roman" pitchFamily="18" charset="0"/>
              </a:rPr>
              <a:t>and </a:t>
            </a:r>
            <a:r>
              <a:rPr lang="en-US" sz="2400" dirty="0">
                <a:latin typeface="Times New Roman" pitchFamily="18" charset="0"/>
                <a:cs typeface="Times New Roman" pitchFamily="18" charset="0"/>
              </a:rPr>
              <a:t>without any delays at thier door steps.</a:t>
            </a:r>
          </a:p>
          <a:p>
            <a:pPr marL="342900" indent="-342900" algn="just">
              <a:lnSpc>
                <a:spcPct val="150000"/>
              </a:lnSpc>
              <a:buFont typeface="+mj-lt"/>
              <a:buAutoNum type="arabicParenR"/>
            </a:pPr>
            <a:r>
              <a:rPr lang="en-US" sz="2400" dirty="0">
                <a:latin typeface="Times New Roman" pitchFamily="18" charset="0"/>
                <a:cs typeface="Times New Roman" pitchFamily="18" charset="0"/>
              </a:rPr>
              <a:t>Friendly user interface to the customers.</a:t>
            </a:r>
          </a:p>
          <a:p>
            <a:pPr marL="342900" indent="-342900" algn="just">
              <a:lnSpc>
                <a:spcPct val="150000"/>
              </a:lnSpc>
              <a:buFont typeface="+mj-lt"/>
              <a:buAutoNum type="arabicParenR"/>
            </a:pPr>
            <a:r>
              <a:rPr lang="en-US" sz="2400" dirty="0">
                <a:latin typeface="Times New Roman" pitchFamily="18" charset="0"/>
                <a:cs typeface="Times New Roman" pitchFamily="18" charset="0"/>
              </a:rPr>
              <a:t>Online food ordering system provides a seraching facilities based on various factors. </a:t>
            </a:r>
          </a:p>
          <a:p>
            <a:pPr marL="342900" indent="-342900" algn="just">
              <a:lnSpc>
                <a:spcPct val="150000"/>
              </a:lnSpc>
              <a:buFont typeface="+mj-lt"/>
              <a:buAutoNum type="arabicParenR"/>
            </a:pPr>
            <a:r>
              <a:rPr lang="en-US" sz="2400" dirty="0">
                <a:latin typeface="Times New Roman" pitchFamily="18" charset="0"/>
                <a:cs typeface="Times New Roman" pitchFamily="18" charset="0"/>
              </a:rPr>
              <a:t>It deals with monitoring the information and transactions of customers</a:t>
            </a:r>
            <a:endParaRPr lang="en-US" sz="2400" dirty="0"/>
          </a:p>
        </p:txBody>
      </p:sp>
    </p:spTree>
    <p:extLst>
      <p:ext uri="{BB962C8B-B14F-4D97-AF65-F5344CB8AC3E}">
        <p14:creationId xmlns="" xmlns:p14="http://schemas.microsoft.com/office/powerpoint/2010/main" val="28615009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52400"/>
            <a:ext cx="6324600" cy="1323439"/>
          </a:xfrm>
          <a:prstGeom prst="rect">
            <a:avLst/>
          </a:prstGeom>
          <a:noFill/>
        </p:spPr>
        <p:txBody>
          <a:bodyPr wrap="square" rtlCol="0">
            <a:spAutoFit/>
          </a:bodyPr>
          <a:lstStyle/>
          <a:p>
            <a:pPr algn="ctr"/>
            <a:r>
              <a:rPr lang="en-US" sz="4000" b="1" dirty="0" smtClean="0">
                <a:latin typeface="Times New Roman" pitchFamily="18" charset="0"/>
                <a:cs typeface="Times New Roman" pitchFamily="18" charset="0"/>
              </a:rPr>
              <a:t>FUTURE ENHANCEMENT</a:t>
            </a:r>
            <a:endParaRPr lang="en-US" sz="4000" b="1" dirty="0">
              <a:latin typeface="Times New Roman" pitchFamily="18" charset="0"/>
              <a:cs typeface="Times New Roman" pitchFamily="18" charset="0"/>
            </a:endParaRPr>
          </a:p>
        </p:txBody>
      </p:sp>
      <p:sp>
        <p:nvSpPr>
          <p:cNvPr id="3" name="TextBox 2"/>
          <p:cNvSpPr txBox="1"/>
          <p:nvPr/>
        </p:nvSpPr>
        <p:spPr>
          <a:xfrm>
            <a:off x="1205248" y="1451154"/>
            <a:ext cx="6781800" cy="5019131"/>
          </a:xfrm>
          <a:prstGeom prst="rect">
            <a:avLst/>
          </a:prstGeom>
          <a:noFill/>
        </p:spPr>
        <p:txBody>
          <a:bodyPr wrap="square" rtlCol="0">
            <a:spAutoFit/>
          </a:bodyPr>
          <a:lstStyle/>
          <a:p>
            <a:pPr algn="just">
              <a:lnSpc>
                <a:spcPct val="150000"/>
              </a:lnSpc>
            </a:pPr>
            <a:r>
              <a:rPr lang="en-US" sz="2400" dirty="0" smtClean="0">
                <a:latin typeface="Times New Roman" pitchFamily="18" charset="0"/>
                <a:cs typeface="Times New Roman" pitchFamily="18" charset="0"/>
              </a:rPr>
              <a:t>We can host the platform on online servers to make it accessible worldwide. </a:t>
            </a:r>
            <a:r>
              <a:rPr lang="en-US" sz="2400" dirty="0"/>
              <a:t>Can provide coupons to users for discount, after order and can also provide attractive offers. On daily basis can generate offers for productivity. The implement E-wallet in application to make payment mode easy. Provide user capability to generate wish-list of products. It integrates Google AdSense. Today’s special meal features can be generated</a:t>
            </a:r>
            <a:endParaRPr lang="en-US" sz="2400" dirty="0">
              <a:latin typeface="Times New Roman" pitchFamily="18" charset="0"/>
              <a:cs typeface="Times New Roman" pitchFamily="18" charset="0"/>
            </a:endParaRPr>
          </a:p>
        </p:txBody>
      </p:sp>
    </p:spTree>
    <p:extLst>
      <p:ext uri="{BB962C8B-B14F-4D97-AF65-F5344CB8AC3E}">
        <p14:creationId xmlns="" xmlns:p14="http://schemas.microsoft.com/office/powerpoint/2010/main" val="35916725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fontScale="90000"/>
          </a:bodyPr>
          <a:lstStyle/>
          <a:p>
            <a:r>
              <a:rPr lang="en-US" dirty="0" smtClean="0">
                <a:solidFill>
                  <a:schemeClr val="tx1"/>
                </a:solidFill>
              </a:rPr>
              <a:t/>
            </a:r>
            <a:br>
              <a:rPr lang="en-US" dirty="0" smtClean="0">
                <a:solidFill>
                  <a:schemeClr val="tx1"/>
                </a:solidFill>
              </a:rPr>
            </a:br>
            <a:r>
              <a:rPr lang="en-US" dirty="0" smtClean="0">
                <a:solidFill>
                  <a:schemeClr val="tx1"/>
                </a:solidFill>
              </a:rPr>
              <a:t> </a:t>
            </a:r>
            <a:r>
              <a:rPr lang="en-US" b="1" dirty="0" smtClean="0">
                <a:solidFill>
                  <a:schemeClr val="tx1"/>
                </a:solidFill>
              </a:rPr>
              <a:t>INTRODUCTION</a:t>
            </a:r>
            <a:endParaRPr lang="en-US" b="1" dirty="0">
              <a:solidFill>
                <a:schemeClr val="tx1"/>
              </a:solidFill>
            </a:endParaRPr>
          </a:p>
        </p:txBody>
      </p:sp>
      <p:sp>
        <p:nvSpPr>
          <p:cNvPr id="3" name="TextBox 2"/>
          <p:cNvSpPr txBox="1"/>
          <p:nvPr/>
        </p:nvSpPr>
        <p:spPr>
          <a:xfrm>
            <a:off x="1371600" y="1015503"/>
            <a:ext cx="6781800" cy="5909310"/>
          </a:xfrm>
          <a:prstGeom prst="rect">
            <a:avLst/>
          </a:prstGeom>
          <a:noFill/>
        </p:spPr>
        <p:txBody>
          <a:bodyPr wrap="square" rtlCol="0">
            <a:spAutoFit/>
          </a:bodyPr>
          <a:lstStyle/>
          <a:p>
            <a:pPr algn="just">
              <a:lnSpc>
                <a:spcPct val="150000"/>
              </a:lnSpc>
            </a:pPr>
            <a:r>
              <a:rPr lang="en-US" sz="2800" dirty="0">
                <a:latin typeface="Times New Roman" pitchFamily="18" charset="0"/>
                <a:cs typeface="Times New Roman" pitchFamily="18" charset="0"/>
              </a:rPr>
              <a:t>The aim is to generate a </a:t>
            </a:r>
            <a:r>
              <a:rPr lang="en-US" sz="2800" dirty="0" smtClean="0">
                <a:latin typeface="Times New Roman" pitchFamily="18" charset="0"/>
                <a:cs typeface="Times New Roman" pitchFamily="18" charset="0"/>
              </a:rPr>
              <a:t>web </a:t>
            </a:r>
            <a:r>
              <a:rPr lang="en-US" sz="2800" dirty="0">
                <a:latin typeface="Times New Roman" pitchFamily="18" charset="0"/>
                <a:cs typeface="Times New Roman" pitchFamily="18" charset="0"/>
              </a:rPr>
              <a:t>application, use to promote meal selling online. Apart from existing applications </a:t>
            </a:r>
            <a:r>
              <a:rPr lang="en-US" sz="2800" dirty="0">
                <a:cs typeface="Times New Roman" pitchFamily="18" charset="0"/>
              </a:rPr>
              <a:t>like</a:t>
            </a:r>
            <a:r>
              <a:rPr lang="en-US" sz="2800" dirty="0">
                <a:latin typeface="Times New Roman" pitchFamily="18" charset="0"/>
                <a:cs typeface="Times New Roman" pitchFamily="18" charset="0"/>
              </a:rPr>
              <a:t> Zomato, Swiggy or Uber Eats this application has complete focus on </a:t>
            </a:r>
            <a:r>
              <a:rPr lang="en-US" sz="2800" dirty="0" smtClean="0">
                <a:latin typeface="Times New Roman" pitchFamily="18" charset="0"/>
                <a:cs typeface="Times New Roman" pitchFamily="18" charset="0"/>
              </a:rPr>
              <a:t>students </a:t>
            </a:r>
            <a:r>
              <a:rPr lang="en-US" sz="2800" dirty="0">
                <a:latin typeface="Times New Roman" pitchFamily="18" charset="0"/>
                <a:cs typeface="Times New Roman" pitchFamily="18" charset="0"/>
              </a:rPr>
              <a:t>going for schools, colleges and for the Employees. The main objective of this project is to provide healthy foods in every city.</a:t>
            </a:r>
          </a:p>
          <a:p>
            <a:pPr algn="just">
              <a:lnSpc>
                <a:spcPct val="150000"/>
              </a:lnSpc>
            </a:pPr>
            <a:endParaRPr lang="en-US" sz="2800" dirty="0"/>
          </a:p>
        </p:txBody>
      </p:sp>
    </p:spTree>
    <p:extLst>
      <p:ext uri="{BB962C8B-B14F-4D97-AF65-F5344CB8AC3E}">
        <p14:creationId xmlns="" xmlns:p14="http://schemas.microsoft.com/office/powerpoint/2010/main" val="5233957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b="1" dirty="0" smtClean="0">
                <a:solidFill>
                  <a:schemeClr val="tx1"/>
                </a:solidFill>
                <a:latin typeface="Times New Roman" pitchFamily="18" charset="0"/>
                <a:cs typeface="Times New Roman" pitchFamily="18" charset="0"/>
              </a:rPr>
              <a:t>CONCLUSION</a:t>
            </a:r>
            <a:endParaRPr lang="en-US" sz="4400" b="1" dirty="0">
              <a:solidFill>
                <a:schemeClr val="tx1"/>
              </a:solidFill>
              <a:latin typeface="Times New Roman" pitchFamily="18" charset="0"/>
              <a:cs typeface="Times New Roman" pitchFamily="18" charset="0"/>
            </a:endParaRPr>
          </a:p>
        </p:txBody>
      </p:sp>
      <p:sp>
        <p:nvSpPr>
          <p:cNvPr id="3" name="TextBox 2"/>
          <p:cNvSpPr txBox="1"/>
          <p:nvPr/>
        </p:nvSpPr>
        <p:spPr>
          <a:xfrm>
            <a:off x="914400" y="1371600"/>
            <a:ext cx="7391400" cy="4457952"/>
          </a:xfrm>
          <a:prstGeom prst="rect">
            <a:avLst/>
          </a:prstGeom>
          <a:noFill/>
        </p:spPr>
        <p:txBody>
          <a:bodyPr wrap="square" rtlCol="0">
            <a:spAutoFit/>
          </a:bodyPr>
          <a:lstStyle/>
          <a:p>
            <a:pPr algn="just">
              <a:lnSpc>
                <a:spcPct val="150000"/>
              </a:lnSpc>
            </a:pPr>
            <a:r>
              <a:rPr lang="en-US" sz="2400" dirty="0">
                <a:latin typeface="Times New Roman" pitchFamily="18" charset="0"/>
                <a:cs typeface="Times New Roman" pitchFamily="18" charset="0"/>
              </a:rPr>
              <a:t>Our mission is simple to develop the absolute the best receipts for all yours favorite’s foods. To do this we test each recipes 5-10 some time as many as 20 times, until we arrive at the combination of ingredients, technique, temperature, cooking time and equipment that yields the best tasteful recipt.We believe that cooking and catering is an art that is mastered through experience along with great passion for food. </a:t>
            </a:r>
          </a:p>
        </p:txBody>
      </p:sp>
    </p:spTree>
    <p:extLst>
      <p:ext uri="{BB962C8B-B14F-4D97-AF65-F5344CB8AC3E}">
        <p14:creationId xmlns="" xmlns:p14="http://schemas.microsoft.com/office/powerpoint/2010/main" val="5647550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76200"/>
            <a:ext cx="8305800" cy="819912"/>
          </a:xfrm>
        </p:spPr>
        <p:txBody>
          <a:bodyPr>
            <a:normAutofit/>
          </a:bodyPr>
          <a:lstStyle/>
          <a:p>
            <a:pPr algn="ctr"/>
            <a:r>
              <a:rPr lang="en-US" sz="4400" b="1" dirty="0" smtClean="0">
                <a:solidFill>
                  <a:schemeClr val="tx1"/>
                </a:solidFill>
                <a:latin typeface="Times New Roman" pitchFamily="18" charset="0"/>
                <a:cs typeface="Times New Roman" pitchFamily="18" charset="0"/>
              </a:rPr>
              <a:t>OBJECTIVE</a:t>
            </a:r>
            <a:endParaRPr lang="en-US" sz="4400" b="1" dirty="0">
              <a:solidFill>
                <a:schemeClr val="tx1"/>
              </a:solidFill>
              <a:latin typeface="Times New Roman" pitchFamily="18" charset="0"/>
              <a:cs typeface="Times New Roman" pitchFamily="18" charset="0"/>
            </a:endParaRPr>
          </a:p>
        </p:txBody>
      </p:sp>
      <p:sp>
        <p:nvSpPr>
          <p:cNvPr id="3" name="TextBox 2"/>
          <p:cNvSpPr txBox="1"/>
          <p:nvPr/>
        </p:nvSpPr>
        <p:spPr>
          <a:xfrm>
            <a:off x="990600" y="762000"/>
            <a:ext cx="7239000" cy="5909310"/>
          </a:xfrm>
          <a:prstGeom prst="rect">
            <a:avLst/>
          </a:prstGeom>
          <a:noFill/>
        </p:spPr>
        <p:txBody>
          <a:bodyPr wrap="square" rtlCol="0">
            <a:spAutoFit/>
          </a:bodyPr>
          <a:lstStyle/>
          <a:p>
            <a:pPr algn="just">
              <a:lnSpc>
                <a:spcPct val="150000"/>
              </a:lnSpc>
            </a:pPr>
            <a:r>
              <a:rPr lang="en-US" sz="2800" dirty="0" smtClean="0">
                <a:latin typeface="Times New Roman" pitchFamily="18" charset="0"/>
                <a:cs typeface="Times New Roman" pitchFamily="18" charset="0"/>
              </a:rPr>
              <a:t>The main objective of this project is to provide tasty and healthy food for the school students, </a:t>
            </a:r>
            <a:r>
              <a:rPr lang="en-US" sz="2800" dirty="0" smtClean="0">
                <a:cs typeface="Times New Roman" pitchFamily="18" charset="0"/>
              </a:rPr>
              <a:t>colleges</a:t>
            </a:r>
            <a:r>
              <a:rPr lang="en-US" sz="2800" dirty="0" smtClean="0">
                <a:latin typeface="Times New Roman" pitchFamily="18" charset="0"/>
                <a:cs typeface="Times New Roman" pitchFamily="18" charset="0"/>
              </a:rPr>
              <a:t> students, office employees and for the bachelors. The people who are staying far from home can get the services at their door steps. They will getting it in the form of package, in that way they do not need to place the order everytime because they already selected a package which is scheduled for monthly basis.</a:t>
            </a:r>
            <a:endParaRPr lang="en-US" sz="2800" dirty="0">
              <a:latin typeface="Times New Roman" pitchFamily="18" charset="0"/>
              <a:cs typeface="Times New Roman" pitchFamily="18" charset="0"/>
            </a:endParaRPr>
          </a:p>
        </p:txBody>
      </p:sp>
    </p:spTree>
    <p:extLst>
      <p:ext uri="{BB962C8B-B14F-4D97-AF65-F5344CB8AC3E}">
        <p14:creationId xmlns="" xmlns:p14="http://schemas.microsoft.com/office/powerpoint/2010/main" val="26096249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05000" y="304800"/>
            <a:ext cx="5410200" cy="1077218"/>
          </a:xfrm>
          <a:prstGeom prst="rect">
            <a:avLst/>
          </a:prstGeom>
          <a:noFill/>
        </p:spPr>
        <p:txBody>
          <a:bodyPr wrap="square" rtlCol="0">
            <a:spAutoFit/>
          </a:bodyPr>
          <a:lstStyle/>
          <a:p>
            <a:r>
              <a:rPr lang="en-US" sz="3200" b="1" dirty="0" smtClean="0">
                <a:latin typeface="Times New Roman" pitchFamily="18" charset="0"/>
                <a:cs typeface="Times New Roman" pitchFamily="18" charset="0"/>
              </a:rPr>
              <a:t>DATA FLOW DIAGRAM 		(DFD)</a:t>
            </a:r>
            <a:endParaRPr lang="en-US" sz="3200" b="1" dirty="0">
              <a:latin typeface="Times New Roman" pitchFamily="18" charset="0"/>
              <a:cs typeface="Times New Roman" pitchFamily="18" charset="0"/>
            </a:endParaRPr>
          </a:p>
        </p:txBody>
      </p:sp>
      <p:sp>
        <p:nvSpPr>
          <p:cNvPr id="3" name="TextBox 2"/>
          <p:cNvSpPr txBox="1"/>
          <p:nvPr/>
        </p:nvSpPr>
        <p:spPr>
          <a:xfrm>
            <a:off x="1981200" y="1476955"/>
            <a:ext cx="4724400" cy="461665"/>
          </a:xfrm>
          <a:prstGeom prst="rect">
            <a:avLst/>
          </a:prstGeom>
          <a:noFill/>
        </p:spPr>
        <p:txBody>
          <a:bodyPr wrap="square" rtlCol="0">
            <a:spAutoFit/>
          </a:bodyPr>
          <a:lstStyle/>
          <a:p>
            <a:pPr algn="ctr"/>
            <a:r>
              <a:rPr lang="en-US" sz="2400" b="1" dirty="0" smtClean="0">
                <a:latin typeface="Times New Roman" pitchFamily="18" charset="0"/>
                <a:cs typeface="Times New Roman" pitchFamily="18" charset="0"/>
              </a:rPr>
              <a:t>1. USE CASE DIAGRAM</a:t>
            </a:r>
            <a:endParaRPr lang="en-US" sz="2400" b="1" dirty="0">
              <a:latin typeface="Times New Roman" pitchFamily="18" charset="0"/>
              <a:cs typeface="Times New Roman" pitchFamily="18" charset="0"/>
            </a:endParaRPr>
          </a:p>
        </p:txBody>
      </p:sp>
      <p:pic>
        <p:nvPicPr>
          <p:cNvPr id="4" name="Picture 3"/>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762000" y="2091021"/>
            <a:ext cx="3505200" cy="4639979"/>
          </a:xfrm>
          <a:prstGeom prst="rect">
            <a:avLst/>
          </a:prstGeom>
        </p:spPr>
      </p:pic>
      <p:pic>
        <p:nvPicPr>
          <p:cNvPr id="5" name="Picture 4"/>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5321301" y="1976721"/>
            <a:ext cx="3809999" cy="4754279"/>
          </a:xfrm>
          <a:prstGeom prst="rect">
            <a:avLst/>
          </a:prstGeom>
        </p:spPr>
      </p:pic>
    </p:spTree>
    <p:extLst>
      <p:ext uri="{BB962C8B-B14F-4D97-AF65-F5344CB8AC3E}">
        <p14:creationId xmlns="" xmlns:p14="http://schemas.microsoft.com/office/powerpoint/2010/main" val="8284375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62200" y="304800"/>
            <a:ext cx="4495800" cy="830997"/>
          </a:xfrm>
          <a:prstGeom prst="rect">
            <a:avLst/>
          </a:prstGeom>
          <a:noFill/>
        </p:spPr>
        <p:txBody>
          <a:bodyPr wrap="square" rtlCol="0">
            <a:spAutoFit/>
          </a:bodyPr>
          <a:lstStyle/>
          <a:p>
            <a:pPr algn="ctr"/>
            <a:r>
              <a:rPr lang="en-US" sz="2400" b="1" dirty="0" smtClean="0">
                <a:latin typeface="Times New Roman" pitchFamily="18" charset="0"/>
                <a:cs typeface="Times New Roman" pitchFamily="18" charset="0"/>
              </a:rPr>
              <a:t>2. DATA FLOW DIAGRAM</a:t>
            </a:r>
            <a:endParaRPr lang="en-US" sz="2400" b="1" dirty="0">
              <a:latin typeface="Times New Roman" pitchFamily="18" charset="0"/>
              <a:cs typeface="Times New Roman" pitchFamily="18" charset="0"/>
            </a:endParaRPr>
          </a:p>
          <a:p>
            <a:pPr algn="ctr"/>
            <a:endParaRPr lang="en-US" sz="2400" dirty="0"/>
          </a:p>
        </p:txBody>
      </p:sp>
      <p:pic>
        <p:nvPicPr>
          <p:cNvPr id="6" name="Picture 5"/>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2701" y="990600"/>
            <a:ext cx="4330699" cy="5867400"/>
          </a:xfrm>
          <a:prstGeom prst="rect">
            <a:avLst/>
          </a:prstGeom>
        </p:spPr>
      </p:pic>
      <p:pic>
        <p:nvPicPr>
          <p:cNvPr id="7" name="Picture 6"/>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4724400" y="977900"/>
            <a:ext cx="4419600" cy="5867400"/>
          </a:xfrm>
          <a:prstGeom prst="rect">
            <a:avLst/>
          </a:prstGeom>
        </p:spPr>
      </p:pic>
    </p:spTree>
    <p:extLst>
      <p:ext uri="{BB962C8B-B14F-4D97-AF65-F5344CB8AC3E}">
        <p14:creationId xmlns="" xmlns:p14="http://schemas.microsoft.com/office/powerpoint/2010/main" val="39516357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1"/>
          <p:cNvSpPr>
            <a:spLocks noChangeArrowheads="1"/>
          </p:cNvSpPr>
          <p:nvPr/>
        </p:nvSpPr>
        <p:spPr bwMode="auto">
          <a:xfrm>
            <a:off x="304800" y="0"/>
            <a:ext cx="8458200" cy="667875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32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p>
          <a:p>
            <a:pPr marL="0" marR="0" lvl="0" indent="0" algn="l" defTabSz="914400" rtl="0" eaLnBrk="1" fontAlgn="base" latinLnBrk="0" hangingPunct="1">
              <a:lnSpc>
                <a:spcPct val="100000"/>
              </a:lnSpc>
              <a:spcBef>
                <a:spcPct val="0"/>
              </a:spcBef>
              <a:spcAft>
                <a:spcPct val="0"/>
              </a:spcAft>
              <a:buClrTx/>
              <a:buSzTx/>
              <a:buFontTx/>
              <a:buNone/>
              <a:tabLst/>
            </a:pPr>
            <a:r>
              <a:rPr lang="en-US" sz="3200" b="1" dirty="0" smtClean="0">
                <a:latin typeface="Arial" pitchFamily="34" charset="0"/>
                <a:ea typeface="Times New Roman" pitchFamily="18" charset="0"/>
                <a:cs typeface="Arial" pitchFamily="34" charset="0"/>
              </a:rPr>
              <a:t>	</a:t>
            </a:r>
            <a:r>
              <a:rPr lang="en-US" sz="3200" b="1" dirty="0" smtClean="0">
                <a:latin typeface="Arial" pitchFamily="34" charset="0"/>
                <a:ea typeface="Times New Roman" pitchFamily="18" charset="0"/>
                <a:cs typeface="Arial" pitchFamily="34" charset="0"/>
              </a:rPr>
              <a:t>		</a:t>
            </a:r>
            <a:r>
              <a:rPr lang="en-US" sz="3200" b="1" dirty="0" smtClean="0">
                <a:latin typeface="+mj-lt"/>
                <a:ea typeface="Times New Roman" pitchFamily="18" charset="0"/>
                <a:cs typeface="Arial" pitchFamily="34" charset="0"/>
              </a:rPr>
              <a:t>  </a:t>
            </a:r>
            <a:r>
              <a:rPr kumimoji="0" lang="en-US" sz="3200" b="1" i="0" u="none" strike="noStrike" cap="none" normalizeH="0" baseline="0" dirty="0" smtClean="0">
                <a:ln>
                  <a:noFill/>
                </a:ln>
                <a:solidFill>
                  <a:schemeClr val="tx1"/>
                </a:solidFill>
                <a:effectLst/>
                <a:latin typeface="+mj-lt"/>
                <a:ea typeface="Times New Roman" pitchFamily="18" charset="0"/>
                <a:cs typeface="Arial" pitchFamily="34" charset="0"/>
              </a:rPr>
              <a:t> </a:t>
            </a:r>
            <a:r>
              <a:rPr kumimoji="0" lang="en-US" sz="4400" b="1" i="0" u="none" strike="noStrike" cap="none" normalizeH="0" baseline="0" dirty="0" smtClean="0">
                <a:ln>
                  <a:noFill/>
                </a:ln>
                <a:solidFill>
                  <a:schemeClr val="tx1"/>
                </a:solidFill>
                <a:effectLst/>
                <a:latin typeface="+mj-lt"/>
                <a:ea typeface="Times New Roman" pitchFamily="18" charset="0"/>
                <a:cs typeface="Arial" pitchFamily="34" charset="0"/>
              </a:rPr>
              <a:t>PYTHON</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3200" b="1" i="0" u="none" strike="noStrike" cap="none" normalizeH="0" baseline="0" dirty="0" smtClean="0">
                <a:ln>
                  <a:noFill/>
                </a:ln>
                <a:solidFill>
                  <a:srgbClr val="222222"/>
                </a:solidFill>
                <a:effectLst/>
                <a:ea typeface="Times New Roman" pitchFamily="18" charset="0"/>
                <a:cs typeface="Arial" pitchFamily="34" charset="0"/>
              </a:rPr>
              <a:t>Python</a:t>
            </a:r>
            <a:r>
              <a:rPr kumimoji="0" lang="en-US" sz="3200" b="0" i="0" u="none" strike="noStrike" cap="none" normalizeH="0" baseline="0" dirty="0" smtClean="0">
                <a:ln>
                  <a:noFill/>
                </a:ln>
                <a:solidFill>
                  <a:srgbClr val="222222"/>
                </a:solidFill>
                <a:effectLst/>
                <a:ea typeface="Times New Roman" pitchFamily="18" charset="0"/>
                <a:cs typeface="Arial" pitchFamily="34" charset="0"/>
              </a:rPr>
              <a:t> is an </a:t>
            </a:r>
            <a:r>
              <a:rPr kumimoji="0" lang="en-US" sz="3200" b="0" i="0" u="none" strike="noStrike" cap="none" normalizeH="0" baseline="0" dirty="0" smtClean="0">
                <a:ln>
                  <a:noFill/>
                </a:ln>
                <a:solidFill>
                  <a:schemeClr val="tx1"/>
                </a:solidFill>
                <a:effectLst/>
                <a:ea typeface="Times New Roman" pitchFamily="18" charset="0"/>
                <a:cs typeface="Arial" pitchFamily="34" charset="0"/>
              </a:rPr>
              <a:t>interpreted</a:t>
            </a:r>
            <a:r>
              <a:rPr kumimoji="0" lang="en-US" sz="3200" b="0" i="0" u="none" strike="noStrike" cap="none" normalizeH="0" baseline="0" dirty="0" smtClean="0">
                <a:ln>
                  <a:noFill/>
                </a:ln>
                <a:solidFill>
                  <a:srgbClr val="222222"/>
                </a:solidFill>
                <a:effectLst/>
                <a:ea typeface="Times New Roman" pitchFamily="18" charset="0"/>
                <a:cs typeface="Arial" pitchFamily="34" charset="0"/>
              </a:rPr>
              <a:t>, </a:t>
            </a:r>
            <a:r>
              <a:rPr kumimoji="0" lang="en-US" sz="3200" b="0" i="0" u="none" strike="noStrike" cap="none" normalizeH="0" baseline="0" dirty="0" smtClean="0">
                <a:ln>
                  <a:noFill/>
                </a:ln>
                <a:solidFill>
                  <a:schemeClr val="tx1"/>
                </a:solidFill>
                <a:effectLst/>
                <a:ea typeface="Times New Roman" pitchFamily="18" charset="0"/>
                <a:cs typeface="Arial" pitchFamily="34" charset="0"/>
              </a:rPr>
              <a:t>high-level</a:t>
            </a:r>
            <a:r>
              <a:rPr kumimoji="0" lang="en-US" sz="3200" b="0" i="0" u="none" strike="noStrike" cap="none" normalizeH="0" baseline="0" dirty="0" smtClean="0">
                <a:ln>
                  <a:noFill/>
                </a:ln>
                <a:solidFill>
                  <a:srgbClr val="222222"/>
                </a:solidFill>
                <a:effectLst/>
                <a:ea typeface="Times New Roman" pitchFamily="18" charset="0"/>
                <a:cs typeface="Arial" pitchFamily="34" charset="0"/>
              </a:rPr>
              <a:t>, </a:t>
            </a:r>
            <a:r>
              <a:rPr kumimoji="0" lang="en-US" sz="3200" b="0" i="0" u="none" strike="noStrike" cap="none" normalizeH="0" baseline="0" dirty="0" smtClean="0">
                <a:ln>
                  <a:noFill/>
                </a:ln>
                <a:solidFill>
                  <a:schemeClr val="tx1"/>
                </a:solidFill>
                <a:effectLst/>
                <a:ea typeface="Times New Roman" pitchFamily="18" charset="0"/>
                <a:cs typeface="Arial" pitchFamily="34" charset="0"/>
              </a:rPr>
              <a:t>general-purpose</a:t>
            </a:r>
            <a:r>
              <a:rPr kumimoji="0" lang="en-US" sz="3200" b="0" i="0" u="none" strike="noStrike" cap="none" normalizeH="0" baseline="0" dirty="0" smtClean="0">
                <a:ln>
                  <a:noFill/>
                </a:ln>
                <a:solidFill>
                  <a:srgbClr val="222222"/>
                </a:solidFill>
                <a:effectLst/>
                <a:ea typeface="Times New Roman" pitchFamily="18" charset="0"/>
                <a:cs typeface="Arial" pitchFamily="34" charset="0"/>
              </a:rPr>
              <a:t> </a:t>
            </a:r>
            <a:r>
              <a:rPr kumimoji="0" lang="en-US" sz="3200" b="0" i="0" u="none" strike="noStrike" cap="none" normalizeH="0" baseline="0" dirty="0" smtClean="0">
                <a:ln>
                  <a:noFill/>
                </a:ln>
                <a:solidFill>
                  <a:schemeClr val="tx1"/>
                </a:solidFill>
                <a:effectLst/>
                <a:ea typeface="Times New Roman" pitchFamily="18" charset="0"/>
                <a:cs typeface="Arial" pitchFamily="34" charset="0"/>
              </a:rPr>
              <a:t>programming language</a:t>
            </a:r>
            <a:r>
              <a:rPr kumimoji="0" lang="en-US" sz="3200" b="0" i="0" u="none" strike="noStrike" cap="none" normalizeH="0" baseline="0" dirty="0" smtClean="0">
                <a:ln>
                  <a:noFill/>
                </a:ln>
                <a:solidFill>
                  <a:srgbClr val="222222"/>
                </a:solidFill>
                <a:effectLst/>
                <a:ea typeface="Times New Roman" pitchFamily="18" charset="0"/>
                <a:cs typeface="Arial" pitchFamily="34" charset="0"/>
              </a:rPr>
              <a:t>. Created by </a:t>
            </a:r>
            <a:r>
              <a:rPr kumimoji="0" lang="en-US" sz="3200" b="0" i="0" u="none" strike="noStrike" cap="none" normalizeH="0" baseline="0" dirty="0" smtClean="0">
                <a:ln>
                  <a:noFill/>
                </a:ln>
                <a:solidFill>
                  <a:schemeClr val="tx1"/>
                </a:solidFill>
                <a:effectLst/>
                <a:ea typeface="Times New Roman" pitchFamily="18" charset="0"/>
                <a:cs typeface="Arial" pitchFamily="34" charset="0"/>
              </a:rPr>
              <a:t>Guido van </a:t>
            </a:r>
            <a:r>
              <a:rPr kumimoji="0" lang="en-US" sz="3200" b="0" i="0" u="none" strike="noStrike" cap="none" normalizeH="0" baseline="0" dirty="0" err="1" smtClean="0">
                <a:ln>
                  <a:noFill/>
                </a:ln>
                <a:solidFill>
                  <a:schemeClr val="tx1"/>
                </a:solidFill>
                <a:effectLst/>
                <a:ea typeface="Times New Roman" pitchFamily="18" charset="0"/>
                <a:cs typeface="Arial" pitchFamily="34" charset="0"/>
              </a:rPr>
              <a:t>Rossum</a:t>
            </a:r>
            <a:r>
              <a:rPr kumimoji="0" lang="en-US" sz="3200" b="0" i="0" u="none" strike="noStrike" cap="none" normalizeH="0" baseline="0" dirty="0" smtClean="0">
                <a:ln>
                  <a:noFill/>
                </a:ln>
                <a:solidFill>
                  <a:srgbClr val="222222"/>
                </a:solidFill>
                <a:effectLst/>
                <a:ea typeface="Times New Roman" pitchFamily="18" charset="0"/>
                <a:cs typeface="Arial" pitchFamily="34" charset="0"/>
              </a:rPr>
              <a:t> and first released in 1991, Python has a design philosophy that emphasizes </a:t>
            </a:r>
            <a:r>
              <a:rPr kumimoji="0" lang="en-US" sz="3200" b="0" i="0" u="none" strike="noStrike" cap="none" normalizeH="0" baseline="0" dirty="0" smtClean="0">
                <a:ln>
                  <a:noFill/>
                </a:ln>
                <a:solidFill>
                  <a:schemeClr val="tx1"/>
                </a:solidFill>
                <a:effectLst/>
                <a:ea typeface="Times New Roman" pitchFamily="18" charset="0"/>
                <a:cs typeface="Arial" pitchFamily="34" charset="0"/>
              </a:rPr>
              <a:t>code readability</a:t>
            </a:r>
            <a:r>
              <a:rPr kumimoji="0" lang="en-US" sz="3200" b="0" i="0" u="none" strike="noStrike" cap="none" normalizeH="0" baseline="0" dirty="0" smtClean="0">
                <a:ln>
                  <a:noFill/>
                </a:ln>
                <a:solidFill>
                  <a:srgbClr val="222222"/>
                </a:solidFill>
                <a:effectLst/>
                <a:ea typeface="Times New Roman" pitchFamily="18" charset="0"/>
                <a:cs typeface="Arial" pitchFamily="34" charset="0"/>
              </a:rPr>
              <a:t>, notably using </a:t>
            </a:r>
            <a:r>
              <a:rPr kumimoji="0" lang="en-US" sz="3200" b="0" i="0" u="none" strike="noStrike" cap="none" normalizeH="0" baseline="0" dirty="0" smtClean="0">
                <a:ln>
                  <a:noFill/>
                </a:ln>
                <a:solidFill>
                  <a:schemeClr val="tx1"/>
                </a:solidFill>
                <a:effectLst/>
                <a:ea typeface="Times New Roman" pitchFamily="18" charset="0"/>
                <a:cs typeface="Arial" pitchFamily="34" charset="0"/>
              </a:rPr>
              <a:t>significant whitespace</a:t>
            </a:r>
            <a:r>
              <a:rPr kumimoji="0" lang="en-US" sz="3200" b="0" i="0" u="none" strike="noStrike" cap="none" normalizeH="0" baseline="0" dirty="0" smtClean="0">
                <a:ln>
                  <a:noFill/>
                </a:ln>
                <a:solidFill>
                  <a:srgbClr val="222222"/>
                </a:solidFill>
                <a:effectLst/>
                <a:ea typeface="Times New Roman" pitchFamily="18" charset="0"/>
                <a:cs typeface="Arial" pitchFamily="34" charset="0"/>
              </a:rPr>
              <a:t>. It provides constructs that enable clear programming on both small and large scales. Van </a:t>
            </a:r>
            <a:r>
              <a:rPr kumimoji="0" lang="en-US" sz="3200" b="0" i="0" u="none" strike="noStrike" cap="none" normalizeH="0" baseline="0" dirty="0" err="1" smtClean="0">
                <a:ln>
                  <a:noFill/>
                </a:ln>
                <a:solidFill>
                  <a:srgbClr val="222222"/>
                </a:solidFill>
                <a:effectLst/>
                <a:ea typeface="Times New Roman" pitchFamily="18" charset="0"/>
                <a:cs typeface="Arial" pitchFamily="34" charset="0"/>
              </a:rPr>
              <a:t>Rossum</a:t>
            </a:r>
            <a:r>
              <a:rPr kumimoji="0" lang="en-US" sz="3200" b="0" i="0" u="none" strike="noStrike" cap="none" normalizeH="0" baseline="0" dirty="0" smtClean="0">
                <a:ln>
                  <a:noFill/>
                </a:ln>
                <a:solidFill>
                  <a:srgbClr val="222222"/>
                </a:solidFill>
                <a:effectLst/>
                <a:ea typeface="Times New Roman" pitchFamily="18" charset="0"/>
                <a:cs typeface="Arial" pitchFamily="34" charset="0"/>
              </a:rPr>
              <a:t> led the language community until July 2018.</a:t>
            </a:r>
            <a:endParaRPr kumimoji="0" lang="en-US" sz="3200" b="0" i="0" u="none" strike="noStrike" cap="none" normalizeH="0" baseline="0" dirty="0" smtClean="0">
              <a:ln>
                <a:noFill/>
              </a:ln>
              <a:solidFill>
                <a:schemeClr val="tx1"/>
              </a:solidFill>
              <a:effectLs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3200" b="1" i="0" u="none" strike="noStrike" cap="none" normalizeH="0" baseline="0" dirty="0" smtClean="0">
                <a:ln>
                  <a:noFill/>
                </a:ln>
                <a:solidFill>
                  <a:srgbClr val="222222"/>
                </a:solidFill>
                <a:effectLst/>
                <a:ea typeface="Times New Roman" pitchFamily="18" charset="0"/>
                <a:cs typeface="Arial" pitchFamily="34" charset="0"/>
              </a:rPr>
              <a:t>           Latest version of python is 3.7.3    </a:t>
            </a:r>
            <a:endParaRPr kumimoji="0" lang="en-US" sz="3200" b="0" i="0" u="none" strike="noStrike" cap="none" normalizeH="0" baseline="0" dirty="0" smtClean="0">
              <a:ln>
                <a:noFill/>
              </a:ln>
              <a:solidFill>
                <a:schemeClr val="tx1"/>
              </a:solidFill>
              <a:effectLst/>
              <a:cs typeface="Arial"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ChangeArrowheads="1"/>
          </p:cNvSpPr>
          <p:nvPr/>
        </p:nvSpPr>
        <p:spPr bwMode="auto">
          <a:xfrm>
            <a:off x="228600" y="0"/>
            <a:ext cx="8610600" cy="55092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3200" b="1" i="0" u="none" strike="noStrike" cap="none" normalizeH="0" baseline="0" dirty="0" smtClean="0">
              <a:ln>
                <a:noFill/>
              </a:ln>
              <a:solidFill>
                <a:schemeClr val="tx1"/>
              </a:solidFill>
              <a:effectLst/>
              <a:ea typeface="Times New Roman" pitchFamily="18"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en-US" sz="3200" b="1" i="0" u="none" strike="noStrike" cap="none" normalizeH="0" baseline="0" dirty="0" smtClean="0">
                <a:ln>
                  <a:noFill/>
                </a:ln>
                <a:solidFill>
                  <a:schemeClr val="tx1"/>
                </a:solidFill>
                <a:effectLst/>
                <a:ea typeface="Times New Roman" pitchFamily="18" charset="0"/>
                <a:cs typeface="Arial" pitchFamily="34" charset="0"/>
              </a:rPr>
              <a:t>				</a:t>
            </a:r>
            <a:r>
              <a:rPr kumimoji="0" lang="en-US" sz="3200" b="1" i="0" u="none" strike="noStrike" cap="none" normalizeH="0" baseline="0" dirty="0" smtClean="0">
                <a:ln>
                  <a:noFill/>
                </a:ln>
                <a:solidFill>
                  <a:schemeClr val="tx1"/>
                </a:solidFill>
                <a:effectLst/>
                <a:latin typeface="+mj-lt"/>
                <a:ea typeface="Times New Roman" pitchFamily="18" charset="0"/>
                <a:cs typeface="Arial" pitchFamily="34" charset="0"/>
              </a:rPr>
              <a:t>DJANGO</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dirty="0" smtClean="0">
              <a:ln>
                <a:noFill/>
              </a:ln>
              <a:solidFill>
                <a:schemeClr val="tx1"/>
              </a:solidFill>
              <a:effectLs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3200" b="1" i="0" u="none" strike="noStrike" cap="none" normalizeH="0" baseline="0" dirty="0" err="1" smtClean="0">
                <a:ln>
                  <a:noFill/>
                </a:ln>
                <a:solidFill>
                  <a:schemeClr val="tx1"/>
                </a:solidFill>
                <a:effectLst/>
                <a:ea typeface="Times New Roman" pitchFamily="18" charset="0"/>
                <a:cs typeface="Arial" pitchFamily="34" charset="0"/>
              </a:rPr>
              <a:t>Django</a:t>
            </a:r>
            <a:r>
              <a:rPr kumimoji="0" lang="en-US" sz="3200" b="0" i="0" u="none" strike="noStrike" cap="none" normalizeH="0" baseline="0" dirty="0" smtClean="0">
                <a:ln>
                  <a:noFill/>
                </a:ln>
                <a:solidFill>
                  <a:schemeClr val="tx1"/>
                </a:solidFill>
                <a:effectLst/>
                <a:ea typeface="Times New Roman" pitchFamily="18" charset="0"/>
                <a:cs typeface="Arial" pitchFamily="34" charset="0"/>
              </a:rPr>
              <a:t> is a high-level Python Web framework that encourages rapid development and clean, pragmatic design. Built by experienced developers, it takes care of much of the hassle of Web development, so you can focus on writing your app without needing to reinvent the wheel. It's free and open source. Ridiculously fast.</a:t>
            </a:r>
            <a:endParaRPr kumimoji="0" lang="en-US" sz="3200" b="0" i="0" u="none" strike="noStrike" cap="none" normalizeH="0" baseline="0" dirty="0" smtClean="0">
              <a:ln>
                <a:noFill/>
              </a:ln>
              <a:solidFill>
                <a:schemeClr val="tx1"/>
              </a:solidFill>
              <a:effectLst/>
              <a:cs typeface="Arial"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sz="3200" b="1" i="0" u="none" strike="noStrike" cap="none" normalizeH="0" baseline="0" dirty="0" smtClean="0">
                <a:ln>
                  <a:noFill/>
                </a:ln>
                <a:solidFill>
                  <a:schemeClr val="tx1"/>
                </a:solidFill>
                <a:effectLst/>
                <a:ea typeface="Times New Roman" pitchFamily="18" charset="0"/>
                <a:cs typeface="Arial" pitchFamily="34" charset="0"/>
              </a:rPr>
              <a:t>  Latest version of </a:t>
            </a:r>
            <a:r>
              <a:rPr kumimoji="0" lang="en-US" sz="3200" b="1" i="0" u="none" strike="noStrike" cap="none" normalizeH="0" baseline="0" dirty="0" err="1" smtClean="0">
                <a:ln>
                  <a:noFill/>
                </a:ln>
                <a:solidFill>
                  <a:schemeClr val="tx1"/>
                </a:solidFill>
                <a:effectLst/>
                <a:ea typeface="Times New Roman" pitchFamily="18" charset="0"/>
                <a:cs typeface="Arial" pitchFamily="34" charset="0"/>
              </a:rPr>
              <a:t>Django</a:t>
            </a:r>
            <a:r>
              <a:rPr kumimoji="0" lang="en-US" sz="3200" b="1" i="0" u="none" strike="noStrike" cap="none" normalizeH="0" baseline="0" dirty="0" smtClean="0">
                <a:ln>
                  <a:noFill/>
                </a:ln>
                <a:solidFill>
                  <a:schemeClr val="tx1"/>
                </a:solidFill>
                <a:effectLst/>
                <a:ea typeface="Times New Roman" pitchFamily="18" charset="0"/>
                <a:cs typeface="Arial" pitchFamily="34" charset="0"/>
              </a:rPr>
              <a:t> is 2.1.7 </a:t>
            </a:r>
            <a:endParaRPr kumimoji="0" lang="en-US" sz="3200" b="1" i="0" u="none" strike="noStrike" cap="none" normalizeH="0" baseline="0" dirty="0" smtClean="0">
              <a:ln>
                <a:noFill/>
              </a:ln>
              <a:solidFill>
                <a:schemeClr val="tx1"/>
              </a:solidFill>
              <a:effectLst/>
              <a:cs typeface="Arial"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43000" y="2743200"/>
            <a:ext cx="6477000" cy="923330"/>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smtClean="0">
                <a:ln w="11430"/>
                <a:effectLst>
                  <a:outerShdw blurRad="50800" dist="39000" dir="5460000" algn="tl">
                    <a:srgbClr val="000000">
                      <a:alpha val="38000"/>
                    </a:srgbClr>
                  </a:outerShdw>
                </a:effectLst>
              </a:rPr>
              <a:t>SCREEN</a:t>
            </a:r>
            <a:r>
              <a:rPr lang="en-US" sz="5400"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 </a:t>
            </a:r>
            <a:r>
              <a:rPr lang="en-US" sz="5400" b="1" dirty="0" smtClean="0">
                <a:ln w="11430"/>
                <a:effectLst>
                  <a:outerShdw blurRad="50800" dist="39000" dir="5460000" algn="tl">
                    <a:srgbClr val="000000">
                      <a:alpha val="38000"/>
                    </a:srgbClr>
                  </a:outerShdw>
                </a:effectLst>
              </a:rPr>
              <a:t>SHORTS</a:t>
            </a:r>
            <a:endParaRPr lang="en-US" sz="5400" b="1" dirty="0">
              <a:ln w="11430"/>
              <a:effectLst>
                <a:outerShdw blurRad="50800" dist="39000" dir="5460000" algn="tl">
                  <a:srgbClr val="000000">
                    <a:alpha val="38000"/>
                  </a:srgbClr>
                </a:outerShdw>
              </a:effectLs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457200" y="1295400"/>
            <a:ext cx="8309769" cy="5029200"/>
          </a:xfrm>
          <a:prstGeom prst="rect">
            <a:avLst/>
          </a:prstGeom>
          <a:noFill/>
          <a:ln w="9525">
            <a:noFill/>
            <a:miter lim="800000"/>
            <a:headEnd/>
            <a:tailEnd/>
          </a:ln>
          <a:effectLst/>
        </p:spPr>
      </p:pic>
      <p:sp>
        <p:nvSpPr>
          <p:cNvPr id="6" name="TextBox 5"/>
          <p:cNvSpPr txBox="1"/>
          <p:nvPr/>
        </p:nvSpPr>
        <p:spPr>
          <a:xfrm>
            <a:off x="3505200" y="533400"/>
            <a:ext cx="2788520" cy="707886"/>
          </a:xfrm>
          <a:prstGeom prst="rect">
            <a:avLst/>
          </a:prstGeom>
          <a:noFill/>
        </p:spPr>
        <p:txBody>
          <a:bodyPr wrap="none" rtlCol="0">
            <a:spAutoFit/>
          </a:bodyPr>
          <a:lstStyle/>
          <a:p>
            <a:r>
              <a:rPr lang="en-US" sz="4000" b="1" dirty="0" smtClean="0"/>
              <a:t>HOME PAGE</a:t>
            </a:r>
            <a:endParaRPr lang="en-US" sz="4000" b="1" dirty="0"/>
          </a:p>
        </p:txBody>
      </p:sp>
    </p:spTree>
    <p:extLst>
      <p:ext uri="{BB962C8B-B14F-4D97-AF65-F5344CB8AC3E}">
        <p14:creationId xmlns="" xmlns:p14="http://schemas.microsoft.com/office/powerpoint/2010/main" val="8232567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606</TotalTime>
  <Words>411</Words>
  <Application>Microsoft Office PowerPoint</Application>
  <PresentationFormat>On-screen Show (4:3)</PresentationFormat>
  <Paragraphs>621</Paragraphs>
  <Slides>20</Slides>
  <Notes>1</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Slide 1</vt:lpstr>
      <vt:lpstr>  INTRODUCTION</vt:lpstr>
      <vt:lpstr>OBJECTIVE</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ADVANTAGES</vt:lpstr>
      <vt:lpstr>Slide 19</vt:lpstr>
      <vt:lpstr>CONCLUSION</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pc</cp:lastModifiedBy>
  <cp:revision>66</cp:revision>
  <dcterms:created xsi:type="dcterms:W3CDTF">2019-03-12T16:53:16Z</dcterms:created>
  <dcterms:modified xsi:type="dcterms:W3CDTF">2019-04-24T08:21:05Z</dcterms:modified>
</cp:coreProperties>
</file>

<file path=docProps/thumbnail.jpeg>
</file>